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5" r:id="rId9"/>
    <p:sldId id="269" r:id="rId10"/>
    <p:sldId id="262" r:id="rId11"/>
    <p:sldId id="266" r:id="rId12"/>
    <p:sldId id="264" r:id="rId13"/>
    <p:sldId id="278" r:id="rId14"/>
    <p:sldId id="267" r:id="rId15"/>
    <p:sldId id="268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6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4862-87A5-4562-84D2-B3BDA15D931E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32B6-BCF5-4277-8722-64D44AF7F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4862-87A5-4562-84D2-B3BDA15D931E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32B6-BCF5-4277-8722-64D44AF7F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4862-87A5-4562-84D2-B3BDA15D931E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32B6-BCF5-4277-8722-64D44AF7F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4862-87A5-4562-84D2-B3BDA15D931E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32B6-BCF5-4277-8722-64D44AF7F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4862-87A5-4562-84D2-B3BDA15D931E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32B6-BCF5-4277-8722-64D44AF7F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4862-87A5-4562-84D2-B3BDA15D931E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32B6-BCF5-4277-8722-64D44AF7F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4862-87A5-4562-84D2-B3BDA15D931E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32B6-BCF5-4277-8722-64D44AF7F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4862-87A5-4562-84D2-B3BDA15D931E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32B6-BCF5-4277-8722-64D44AF7F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4862-87A5-4562-84D2-B3BDA15D931E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32B6-BCF5-4277-8722-64D44AF7F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4862-87A5-4562-84D2-B3BDA15D931E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32B6-BCF5-4277-8722-64D44AF7F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4862-87A5-4562-84D2-B3BDA15D931E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32B6-BCF5-4277-8722-64D44AF7F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B4862-87A5-4562-84D2-B3BDA15D931E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932B6-BCF5-4277-8722-64D44AF7F46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91680" y="332656"/>
            <a:ext cx="59296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Эгейское искусство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Рисунок 5" descr="http://www.historie.ru/uploads/posts/2012-03/1331744377_unosh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1196752"/>
            <a:ext cx="3333750" cy="5362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pic>
        <p:nvPicPr>
          <p:cNvPr id="5" name="Рисунок 4" descr="http://900igr.net/datas/istorija/Kultura-antichnosti/0005-005-Knosskij-dvoret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92197" y="0"/>
            <a:ext cx="427873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Стенные росписи</a:t>
            </a:r>
            <a:endParaRPr lang="ru-RU" sz="40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File:Mycenaean Woman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12776"/>
            <a:ext cx="2771800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://www.molon.de/galleries/Greece/Athens/Aegean/images01/13%20Boxing%20children%20fresco%20-%20Minoan%20culture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1916832"/>
            <a:ext cx="2664296" cy="46488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://900igr.net/datai/istorija/Kultura-antichnosti/0003-003-Egejskoe-iskusstvo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1340768"/>
            <a:ext cx="3690292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54868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Очень большую роль играли здесь и стенные росписи, отличающиеся исключительной декоративностью; контрастность цветовых сопоставлений этих росписей свидетельствует об учете художниками их освещения рассеянным или слабым светом.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pic>
        <p:nvPicPr>
          <p:cNvPr id="5" name="Рисунок 4" descr="http://ornamentklub.ru/images/stories/ornament3/%20%20-%20jp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4427983" cy="3140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://www.evpatori.ru/wp-content/uploads/2013/07/1%D0%9A%D1%80%D0%B8%D1%82-%D0%B4%D0%B2%D0%BE%D1%80%D0%B5%D1%86-%D0%9C%D0%B8%D0%BD%D0%BE%D1%81%D0%B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0"/>
            <a:ext cx="4716016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://www.biblearchaeology.org/image.axd?picture=Palace-F-Bull-Scene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284985"/>
            <a:ext cx="4427984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ttp://4.bp.blogspot.com/-hsWYQo931hY/TZ8x8v2UQII/AAAAAAAAAK4/lr-43sxFthM/s1600/minoan-bull-rider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3429000"/>
            <a:ext cx="4644008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pic>
        <p:nvPicPr>
          <p:cNvPr id="11266" name="Picture 2" descr="Тронный за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0"/>
            <a:ext cx="2484276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8" name="Picture 4" descr="File:Кносс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32656"/>
            <a:ext cx="4104456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0" name="Picture 6" descr="Кносский дворец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429000"/>
            <a:ext cx="4326301" cy="28819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pic>
        <p:nvPicPr>
          <p:cNvPr id="5" name="Рисунок 4" descr="http://www.mlahanas.de/Greeks/Minoan/Minoan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92696"/>
            <a:ext cx="9144000" cy="4797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pic>
        <p:nvPicPr>
          <p:cNvPr id="5" name="Рисунок 4" descr="http://img.encyc.yandex.net/illustrations/vlasov/pictures/04/04c2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860032" cy="5589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://lilt.ilstu.edu/drjclassics/sites/santorini/art6BIG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0"/>
            <a:ext cx="4283968" cy="5661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476672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Сложный и разнообразный путь развития прошла критская керамика. Наиболее ранние глиняные сосуды, выполненные от руки (около 3000 г. до н.э.), покрыты простыми геометрическими узорами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1412776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К</a:t>
            </a:r>
            <a:r>
              <a:rPr lang="ru-RU" sz="2000" dirty="0" smtClean="0"/>
              <a:t> </a:t>
            </a:r>
            <a:r>
              <a:rPr lang="ru-RU" sz="2000" dirty="0"/>
              <a:t>середине среднеминойского периода (примерно 17 в. до н.э.) искусство керамики достигло высокого расцвета. К этому времени относятся вазы, получившие название по их первой находке в пещере </a:t>
            </a:r>
            <a:r>
              <a:rPr lang="ru-RU" sz="2000" dirty="0" err="1"/>
              <a:t>Камарес</a:t>
            </a:r>
            <a:r>
              <a:rPr lang="ru-RU" sz="2000" dirty="0"/>
              <a:t>, с изящными округлыми формами, покрытые черным лаком, по которому белой и красной краской нанесены крупные растительные узоры. </a:t>
            </a:r>
          </a:p>
        </p:txBody>
      </p:sp>
      <p:pic>
        <p:nvPicPr>
          <p:cNvPr id="7" name="Рисунок 6" descr="Эгейское искусство. Пифос и кратер с росписью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140968"/>
            <a:ext cx="4139952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://antgreece.ru/wp-content/uploads/2009/04/met6s-150x15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140968"/>
            <a:ext cx="266429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298004" y="0"/>
            <a:ext cx="23678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керамика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9458" name="Picture 2" descr="http://romantic-online.com/uploads/users_images/1/35/thumbs_486240140a0b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3429000"/>
            <a:ext cx="230505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60841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В росписях начала позднеминойского периода (16 в. до н.э.) преобладают рыбы, раковины наутилусов, морские звезды и т. п. Одним из шедевров критской керамики является ваза с осьминогом из </a:t>
            </a:r>
            <a:r>
              <a:rPr lang="ru-RU" sz="2000" dirty="0" err="1"/>
              <a:t>Гурнии</a:t>
            </a:r>
            <a:r>
              <a:rPr lang="ru-RU" sz="2000" dirty="0"/>
              <a:t>. </a:t>
            </a:r>
          </a:p>
        </p:txBody>
      </p:sp>
      <p:pic>
        <p:nvPicPr>
          <p:cNvPr id="6" name="Рисунок 5" descr="http://www.historiasztuki.com.pl/images/CYWILIZACJE/MIN-Pithos-Kamares-Fajsto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916832"/>
            <a:ext cx="237626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://z.about.com/d/arthistory/1/0/J/P/octopus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2348880"/>
            <a:ext cx="3456384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Кувшин в. морском стиле. Археологический музей. Ираклион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3501008"/>
            <a:ext cx="2520280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ttp://www.wmich.edu/art/arthistory/protected/gallery2200/images/octopus_flask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188640"/>
            <a:ext cx="2508733" cy="2781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91440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Ко времени расцвета искусства Крита, вероятно к 16 в. до н.э., относятся каменные, покрытые рельефом сосуды, сделанные из стеатита (жировика): сосуд с группой жнецов, с песней возвращающихся с поля, или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ритон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со сценами кулачного боя, борьбы и акробатических сцен с быком, где, несмотря на общую условность рельефа, с большой живостью переданы сложные движения борцов или стремительный бег разъяренного быка.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106 6. Кубок из купольного погребения в Вафио (близ Спарты). Золото. Середина 2 тысячелетия до н. э. Афины. Национальный музей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48880"/>
            <a:ext cx="4393682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://img.encyc.yandex.net/illustrations/bse/pictures/02558/60694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348880"/>
            <a:ext cx="4572000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548680"/>
            <a:ext cx="5040560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Период расцвета критского искусства сопровождался развитием мелкой пластики. Найденные на Крите статуэтки богинь, держащих в руках змей, сделанные из фаянса или из слоновой кости, фаянсовые таблички с разноцветными фигурами летучих рыб, раковин, козы с козленком и др. сочетают обычную для эгейского искусства декоративность и изысканность с большой долей реалистической наблюдательности. Статуэтки богинь со змеями, с их традиционным критским костюмом и украшенным цветами убором на голове, с их торжественной, неподвижной позой были, вероятно, изображениями почитаемой во всем Средиземноморье богини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покровительницы всего живого, богини растительности; змея, атрибут богини, считалась священным существом.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http://www.proprofs.com/flashcards/upload/q225501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0"/>
            <a:ext cx="4355976" cy="63367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195736" y="-171400"/>
            <a:ext cx="314137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скульптура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9" name="Рисунок 8" descr="http://cs2.livemaster.ru/foto/large/9082094347n561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4663480"/>
            <a:ext cx="2023120" cy="21945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В развитии культуры народов, живших у Средиземного моря, большую роль сыграла эгейская культура. Она развивалась на островах и берегах Эгейского моря, в восточной части Средиземноморья, в течение почти двух тысяч лет, с 3000 до 1200 г. до н.э. одновременно с искусством Египта и </a:t>
            </a:r>
            <a:r>
              <a:rPr lang="ru-RU" sz="2000" dirty="0" err="1"/>
              <a:t>Двуречья</a:t>
            </a:r>
            <a:r>
              <a:rPr lang="ru-RU" sz="2000" dirty="0"/>
              <a:t>. </a:t>
            </a:r>
          </a:p>
        </p:txBody>
      </p:sp>
      <p:pic>
        <p:nvPicPr>
          <p:cNvPr id="6" name="Рисунок 5" descr="Эгейский мир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340768"/>
            <a:ext cx="5472608" cy="5517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Около 1400 г. до н.э. города Крита были разрушены, </a:t>
            </a:r>
            <a:r>
              <a:rPr lang="ru-RU" sz="2000" dirty="0" err="1"/>
              <a:t>повидимому</a:t>
            </a:r>
            <a:r>
              <a:rPr lang="ru-RU" sz="2000" dirty="0"/>
              <a:t>, каким-то иноземным (скорее всего, </a:t>
            </a:r>
            <a:r>
              <a:rPr lang="ru-RU" sz="2000" dirty="0" err="1"/>
              <a:t>ахейским</a:t>
            </a:r>
            <a:r>
              <a:rPr lang="ru-RU" sz="2000" dirty="0"/>
              <a:t>) военным вторжением. </a:t>
            </a:r>
            <a:r>
              <a:rPr lang="ru-RU" sz="2000" dirty="0" smtClean="0"/>
              <a:t>В 15 века до н.э. с полуострова </a:t>
            </a:r>
            <a:r>
              <a:rPr lang="ru-RU" sz="2000" dirty="0" err="1" smtClean="0"/>
              <a:t>Пелопонес</a:t>
            </a:r>
            <a:r>
              <a:rPr lang="ru-RU" sz="2000" dirty="0" smtClean="0"/>
              <a:t> пришли ахейцы. С этого времени власть в районе Эгейского моря перешла к ним. Пока их не покорили другие греческие племена- дорийцы.</a:t>
            </a:r>
          </a:p>
          <a:p>
            <a:pPr algn="just"/>
            <a:r>
              <a:rPr lang="ru-RU" sz="2000" dirty="0"/>
              <a:t> </a:t>
            </a:r>
            <a:r>
              <a:rPr lang="ru-RU" sz="2000" dirty="0" smtClean="0"/>
              <a:t>на полуострове  </a:t>
            </a:r>
            <a:r>
              <a:rPr lang="ru-RU" sz="2000" dirty="0" err="1" smtClean="0"/>
              <a:t>Пелопонес</a:t>
            </a:r>
            <a:r>
              <a:rPr lang="ru-RU" sz="2000" dirty="0" smtClean="0"/>
              <a:t> ахейцы соорудили мощные крепости Микены и </a:t>
            </a:r>
            <a:r>
              <a:rPr lang="ru-RU" sz="2000" dirty="0" err="1" smtClean="0"/>
              <a:t>Тиринф</a:t>
            </a:r>
            <a:r>
              <a:rPr lang="ru-RU" sz="2000" dirty="0" smtClean="0"/>
              <a:t>. Н материке опасность нападения врагов была куда большей, чем на острове, поэтому оба поселения были построены на холмах и обнесены стенами из огромных камней. Трудно представить, что человеку по силам управиться с такими каменными громадинами, поэтому следующие поколения создали миф о гигантах-циклопах, помогавших людям строить эти стены.</a:t>
            </a:r>
            <a:endParaRPr lang="ru-RU" sz="2000" dirty="0"/>
          </a:p>
        </p:txBody>
      </p:sp>
      <p:pic>
        <p:nvPicPr>
          <p:cNvPr id="15362" name="Picture 2" descr="http://story-tour.ru/files/excpelopones/algoridamikeni/img_23143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6810" y="3429000"/>
            <a:ext cx="4627190" cy="3138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4" name="Picture 4" descr="http://www.arhitekto.ru/txt/pic/2mikeny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80528" y="3429000"/>
            <a:ext cx="4671408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pic>
        <p:nvPicPr>
          <p:cNvPr id="5" name="Рисунок 4" descr="http://artdic.ru/pict/lvvor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08720"/>
            <a:ext cx="4104456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0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Вход в давно разрушенную микенскую крепость до сих пор охраняют два вырезанных в камне льва со знаменитыми Львиными воротами. Неподалеку  располагаются гробницы правителей.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9" name="Picture 3" descr="http://world.lib.ru/img/f/frolow_m_w/greece_3/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980728"/>
            <a:ext cx="3840427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1" name="Picture 5" descr="http://www.greecetoday.ru/img/reports/275/img/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911432"/>
            <a:ext cx="4464496" cy="2946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3" name="Picture 7" descr="http://www.votpusk.ru/gallery/large/4277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4653136"/>
            <a:ext cx="4338238" cy="2032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pic>
        <p:nvPicPr>
          <p:cNvPr id="12290" name="Picture 2" descr="http://filmaki.net/wp-content/gallery/recenzii/tro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0"/>
            <a:ext cx="2592288" cy="1958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2" name="Picture 4" descr="http://upload.wikimedia.org/wikipedia/commons/3/37/Amphitheatre_of_Tro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789040"/>
            <a:ext cx="3911305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294" name="AutoShape 6" descr="https://encrypted-tbn0.gstatic.com/images?q=tbn:ANd9GcScwNswg12SSc_eoH_e620giYtZzL-N0lhPh3yCWcUdzLc7g0_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6" name="Picture 8" descr="http://www.myworldshots.com/p1/m/Turkey/Troy/Turkey-Troy-Troia-46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88639"/>
            <a:ext cx="3600400" cy="2699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8" name="Picture 10" descr="http://trvlworld.net/uploads/posts/2011-07/1310965859_tro02-kolonny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4048" y="4941168"/>
            <a:ext cx="2560036" cy="1916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300" name="Picture 12" descr="http://www.myworldshots.com/p1/m/Turkey/Troy/Turkey-Troy-Troia-456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7984" y="1988840"/>
            <a:ext cx="3746087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4067944" y="0"/>
            <a:ext cx="15796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Троя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pic>
        <p:nvPicPr>
          <p:cNvPr id="5" name="Рисунок 4" descr="http://verst.ru/common/menus/krit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0750" y="1643062"/>
            <a:ext cx="47625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0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Центром эгейской культуры был остров Крит. Она захватывала также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Кикладские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острова, Пелопоннес, где находились города Микены,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Пилос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Тиринф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западное побережье Малой Азии, в северной части которого находилась Троя. Эгейскую культуру называют также крито-микенской.</a:t>
            </a:r>
          </a:p>
          <a:p>
            <a:pPr marL="0" marR="0" lvl="0" indent="1905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Verdana" pitchFamily="34" charset="0"/>
                <a:cs typeface="Times New Roman" pitchFamily="18" charset="0"/>
              </a:rPr>
              <a:t>Когда англичанин Артур Эванс со своими помощниками начал в 1900 году </a:t>
            </a:r>
            <a:r>
              <a:rPr lang="ru-RU" sz="1600" dirty="0" err="1" smtClean="0">
                <a:latin typeface="Verdana" pitchFamily="34" charset="0"/>
                <a:cs typeface="Times New Roman" pitchFamily="18" charset="0"/>
              </a:rPr>
              <a:t>ракопки</a:t>
            </a:r>
            <a:r>
              <a:rPr lang="ru-RU" sz="1600" dirty="0" smtClean="0">
                <a:latin typeface="Verdana" pitchFamily="34" charset="0"/>
                <a:cs typeface="Times New Roman" pitchFamily="18" charset="0"/>
              </a:rPr>
              <a:t> на острове Крит, его ожидали здесь интереснейшие находки. Он подтвердили достоверность историй, рассказанных в древних мифах и в поэмах древнегреческого певца Гомера. В них прославлялись великолепие критских дворцов и могущество царя Миноса.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987" name="AutoShape 3" descr="https://encrypted-tbn3.gstatic.com/images?q=tbn:ANd9GcRTy8YRZW7bKVmk6TYQl7efxY9u-7b8p-eY_TZmV2VzupXc2B-vv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989" name="Picture 5" descr="http://krea-tur.com/wp-content/uploads/2013/02/1kr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348880"/>
            <a:ext cx="7890267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Местоположение Крита в центре восточной части Средиземного моря создавало исключительно благоприятные условия для развития торговли и мореходства. В те времена Крит был плодородным, покрытым обильными лесами и густо населенным островом, его гавани были хорошо защищены от бурь.</a:t>
            </a:r>
          </a:p>
        </p:txBody>
      </p:sp>
      <p:pic>
        <p:nvPicPr>
          <p:cNvPr id="6" name="Picture 7" descr="http://tur-nedorogo.ru/wp-content/uploads/2011/03/kri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12776"/>
            <a:ext cx="4413779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://stroimportal.net/images/stories/egey-kultura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412776"/>
            <a:ext cx="4572000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Раскопки на Крите дали прежде всего много остатков архитектуры. Наиболее Значительным архитектурным памятником Древнего Крита является </a:t>
            </a:r>
            <a:r>
              <a:rPr lang="ru-RU" sz="2000" dirty="0" err="1"/>
              <a:t>Кносский</a:t>
            </a:r>
            <a:r>
              <a:rPr lang="ru-RU" sz="2000" dirty="0"/>
              <a:t> дворец. Это огромный архитектурный комплекс, создававшийся в течение нескольких столетий, испытавший несколько землетрясений и других катастроф, разрушавшийся и вновь восстававший из развалин.</a:t>
            </a:r>
          </a:p>
        </p:txBody>
      </p:sp>
      <p:pic>
        <p:nvPicPr>
          <p:cNvPr id="6" name="Рисунок 5" descr="http://www.artdic.ru/pict/megar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556792"/>
            <a:ext cx="4211960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Деревянная модель Кносского дворца. Крит. Ираклионский Археологический музей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56792"/>
            <a:ext cx="4752528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http://www.arhitekto.ru/txt/pic/2antkrit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4737398"/>
            <a:ext cx="3236218" cy="2120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pic>
        <p:nvPicPr>
          <p:cNvPr id="5" name="Рисунок 4" descr="http://www.kunsti.ee/uudised/uploads/posts/2009-02/1235422653_1199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0"/>
            <a:ext cx="4355976" cy="5616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://turj.ru/images/0/9/4/9/703/70fa125d4f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60648"/>
            <a:ext cx="4320480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ttp://img413.imageshack.us/img413/5416/p1000140large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2924944"/>
            <a:ext cx="4464496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Размеры дворца, его запутанный план и великолепное внутреннее убранство производили на окрестные народы огромное впечатление, и упоминания о нем приняли впоследствии легендарные формы. Греческие мифы о загадочном Лабиринте и о его хозяине,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человеко-быке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Минотавре, были связаны с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Кносским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дворцом. Еще в самом конце 19 в. этот дворец считался вымыслом народной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фантАзии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; никто тогда не думал, что он будет найден на самом деле.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http://img-fotki.yandex.ru/get/5303/izo4klass.3/0_4cbc4_cf1d7f6e_S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4725144"/>
            <a:ext cx="2232248" cy="1755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://konstantinsomov.ru/cms.ashx?req=Image&amp;imageid=edc79e42-c555-41e7-9db5-2c8d32eb238b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725144"/>
            <a:ext cx="2592288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://ornamentklub.ru/images/stories/ornament3/%20%20%2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700808"/>
            <a:ext cx="4698404" cy="29171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ttp://upload.wikimedia.org/wikipedia/commons/1/11/Akrotiri_blue_monkeys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1772816"/>
            <a:ext cx="4211960" cy="5085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pic>
        <p:nvPicPr>
          <p:cNvPr id="24578" name="Picture 2" descr="http://romantic-online.com/uploads/users_images/1/50/thumbs_48623bb04ce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851920" cy="37902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0" name="Picture 4" descr="http://www.moreostrova.ru/pictures/minotau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0"/>
            <a:ext cx="3923928" cy="39239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ttp://www.travel-to-crete.com/pages_images/8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2492896"/>
            <a:ext cx="2952328" cy="43651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motto.net.ua/old_site/img/textures/1283882657_C0EDF2E8F7EDFBE920F4EEED203033203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Центральное место в </a:t>
            </a:r>
            <a:r>
              <a:rPr lang="ru-RU" dirty="0" err="1"/>
              <a:t>Кносском</a:t>
            </a:r>
            <a:r>
              <a:rPr lang="ru-RU" dirty="0"/>
              <a:t> дворце занимал большой (52,5 м в длину) прямоугольный двор; со всех сторон к нему примыкали построенные в разное время дворцовые помещения, большей частью прямоугольные; часть из них была расположена на уровне центрального двора, часть — ниже его, некоторые — выше на один или два этажа, в крайне запутанном чередовании. Во дворце было несколько входов; к четырем из них вели широкие </a:t>
            </a:r>
            <a:r>
              <a:rPr lang="ru-RU" sz="2000" dirty="0"/>
              <a:t>лестницы</a:t>
            </a:r>
            <a:r>
              <a:rPr lang="ru-RU" dirty="0"/>
              <a:t>. Расположение помещений на разных уровнях вызывало необходимость множества лестниц и пандусов. Воздух и свет поступали через многочисленные световые колодцы. </a:t>
            </a:r>
          </a:p>
        </p:txBody>
      </p:sp>
      <p:pic>
        <p:nvPicPr>
          <p:cNvPr id="20484" name="Picture 4" descr="http://build.rin.ru/images/arch_elem_sub/91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6127" y="1988840"/>
            <a:ext cx="2407873" cy="36118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6" name="Picture 6" descr="Экскурсия в Кносский дворец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276872"/>
            <a:ext cx="2754306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8" name="Picture 8" descr="File:Кносс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2348880"/>
            <a:ext cx="4104456" cy="3082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886</Words>
  <Application>Microsoft Office PowerPoint</Application>
  <PresentationFormat>Экран (4:3)</PresentationFormat>
  <Paragraphs>21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15</cp:revision>
  <dcterms:created xsi:type="dcterms:W3CDTF">2013-10-17T16:53:46Z</dcterms:created>
  <dcterms:modified xsi:type="dcterms:W3CDTF">2013-10-17T19:19:16Z</dcterms:modified>
</cp:coreProperties>
</file>